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373" r:id="rId3"/>
    <p:sldId id="439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65" r:id="rId30"/>
    <p:sldId id="466" r:id="rId31"/>
    <p:sldId id="262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0" autoAdjust="0"/>
    <p:restoredTop sz="94556"/>
  </p:normalViewPr>
  <p:slideViewPr>
    <p:cSldViewPr snapToGrid="0">
      <p:cViewPr varScale="1">
        <p:scale>
          <a:sx n="79" d="100"/>
          <a:sy n="7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05375-9A87-4E15-9F06-154E621E59AC}" type="datetimeFigureOut">
              <a:rPr lang="zh-CN" altLang="en-US" smtClean="0"/>
              <a:t>2019/6/22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49417-F218-4B8E-B44B-02FF4189E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1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3165AA-EAC7-4983-B2A8-3946BAA2E53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81A65-5543-466A-B599-F930466A524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3AE8F-9808-444B-90ED-6676F0EA4B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A9A57-F9A1-41E2-A20F-E05690DB90C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1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BAE9B2-EC15-4CF7-B9C3-E954A86B0668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9950F0-0169-40F4-9F9E-14267291365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7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A79EEC86-5909-45C2-A483-49120B6A1D12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18538" y="649287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fld id="{6CD9149D-A996-4356-B7CD-0154EA4A17F5}" type="slidenum">
              <a:rPr lang="zh-CN" altLang="en-US"/>
              <a:pPr/>
              <a:t>‹#›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0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4642E6-E87E-4F5A-BFB0-5E84971AA3A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D1315A-F76C-40C3-98DE-0C3426670D5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0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E42489-AF6F-472D-9D6D-AE94D712BB6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687D91-341C-428B-9F9D-7B1CDA0A13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6DBB-7249-4105-8946-5AE8146545C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DB5A-4468-4C24-B0F4-86459BAF9DC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3A8E23-74C3-404F-98A8-2A859AEDE0C4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E73B40-7925-4BFF-AF88-D4647F977803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4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23EA9-BC0F-4D94-BDE5-C26D7018197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D1B968-E51B-421F-93A6-3DACACC12EB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0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BB2D20-4324-4CE2-9907-12FD1CFF5D1A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BC81C-252C-4407-8040-ECDE4F9EE9E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F2DEB-3D08-4A86-9BC8-22E747C1600B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F7117-1B16-4687-9564-5CAAC1C6F50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8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9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940614-51EE-4673-9848-513E58227F8E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CC4EA-5102-4E63-8E83-25F72B08120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4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C883908-4D56-4660-BC0B-1EF6C9496251}" type="datetime1">
              <a:rPr lang="zh-CN" altLang="en-US" smtClean="0"/>
              <a:t>2019/6/22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4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18538" y="6491618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42A6D27D-6188-4305-907C-68B963A18C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方正粗宋简体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usee.tec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-16935" y="-2540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77" name="直接连接符 11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t="10834" r="457" b="33112"/>
          <a:stretch/>
        </p:blipFill>
        <p:spPr>
          <a:xfrm>
            <a:off x="-16933" y="-25400"/>
            <a:ext cx="9177866" cy="36322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6356350"/>
            <a:ext cx="9144000" cy="501650"/>
            <a:chOff x="0" y="6356350"/>
            <a:chExt cx="9144000" cy="501650"/>
          </a:xfrm>
          <a:solidFill>
            <a:srgbClr val="8A0000"/>
          </a:solidFill>
        </p:grpSpPr>
        <p:sp>
          <p:nvSpPr>
            <p:cNvPr id="3075" name="矩形 8"/>
            <p:cNvSpPr>
              <a:spLocks noChangeArrowheads="1"/>
            </p:cNvSpPr>
            <p:nvPr/>
          </p:nvSpPr>
          <p:spPr bwMode="auto">
            <a:xfrm>
              <a:off x="0" y="6453188"/>
              <a:ext cx="9144000" cy="4048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  <p:sp>
          <p:nvSpPr>
            <p:cNvPr id="3078" name="等腰三角形 12"/>
            <p:cNvSpPr>
              <a:spLocks noChangeArrowheads="1"/>
            </p:cNvSpPr>
            <p:nvPr/>
          </p:nvSpPr>
          <p:spPr bwMode="auto">
            <a:xfrm>
              <a:off x="8242300" y="6356350"/>
              <a:ext cx="146050" cy="125413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8A0000"/>
                </a:solidFill>
              </a:endParaRPr>
            </a:p>
          </p:txBody>
        </p:sp>
      </p:grpSp>
      <p:sp>
        <p:nvSpPr>
          <p:cNvPr id="3079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1130885" y="3979862"/>
            <a:ext cx="6882227" cy="416567"/>
          </a:xfrm>
          <a:ln/>
        </p:spPr>
        <p:txBody>
          <a:bodyPr anchor="b"/>
          <a:lstStyle/>
          <a:p>
            <a:pPr marL="0" indent="0"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Computer Applications to Behavioral Sciences</a:t>
            </a:r>
          </a:p>
        </p:txBody>
      </p:sp>
      <p:sp>
        <p:nvSpPr>
          <p:cNvPr id="3081" name="文本框 3"/>
          <p:cNvSpPr>
            <a:spLocks noChangeArrowheads="1"/>
          </p:cNvSpPr>
          <p:nvPr/>
        </p:nvSpPr>
        <p:spPr bwMode="auto">
          <a:xfrm>
            <a:off x="-1029730" y="4451679"/>
            <a:ext cx="11450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8A0000"/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  <a:sym typeface="华文中宋" panose="02010600040101010101" pitchFamily="2" charset="-122"/>
              </a:rPr>
              <a:t>Lecture 3. Conditional</a:t>
            </a:r>
          </a:p>
        </p:txBody>
      </p:sp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3" y="4251961"/>
            <a:ext cx="423949" cy="1068184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-1" y="3565371"/>
            <a:ext cx="9144000" cy="97631"/>
          </a:xfrm>
          <a:prstGeom prst="rect">
            <a:avLst/>
          </a:prstGeom>
          <a:solidFill>
            <a:srgbClr val="8A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8A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39" y="251433"/>
            <a:ext cx="1864654" cy="523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984CE2-A778-C24F-A5D0-AA9FA72B26C3}"/>
              </a:ext>
            </a:extLst>
          </p:cNvPr>
          <p:cNvSpPr/>
          <p:nvPr/>
        </p:nvSpPr>
        <p:spPr>
          <a:xfrm>
            <a:off x="2409566" y="4860771"/>
            <a:ext cx="4572000" cy="13926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何吉波</a:t>
            </a:r>
            <a:r>
              <a:rPr lang="zh-CN" altLang="en-US" dirty="0"/>
              <a:t>，</a:t>
            </a:r>
            <a:r>
              <a:rPr lang="ja-JP" altLang="en-US"/>
              <a:t>博士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清华大学用户体验学科负责人</a:t>
            </a:r>
            <a:endParaRPr lang="en-US" altLang="ja-JP" dirty="0"/>
          </a:p>
          <a:p>
            <a:pPr algn="ctr" defTabSz="1451418" eaLnBrk="1" fontAlgn="auto" hangingPunct="1">
              <a:spcAft>
                <a:spcPts val="476"/>
              </a:spcAft>
              <a:buClr>
                <a:schemeClr val="accent6">
                  <a:lumMod val="75000"/>
                </a:schemeClr>
              </a:buClr>
              <a:buFont typeface="Georgia" charset="0"/>
              <a:buNone/>
              <a:defRPr/>
            </a:pPr>
            <a:r>
              <a:rPr lang="ja-JP" altLang="en-US"/>
              <a:t>优视眼动科技公司创始人</a:t>
            </a:r>
            <a:endParaRPr lang="en-US" altLang="ja-JP" dirty="0"/>
          </a:p>
          <a:p>
            <a:pPr algn="ctr" defTabSz="1451418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altLang="zh-CN" dirty="0">
                <a:ea typeface="MS PGothic" panose="020B0600070205080204" pitchFamily="34" charset="-128"/>
                <a:hlinkClick r:id="rId4"/>
              </a:rPr>
              <a:t>http://www.usee.tech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Nested Decisions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294958-28C8-4B99-AF08-898E8998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065"/>
            <a:ext cx="9144000" cy="52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4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Nested Decisions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FCB7E7-7C6D-4F69-A8A8-59F672078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7185"/>
            <a:ext cx="9144000" cy="52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Nested Decisions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F3DD81-4188-4208-B0F2-F44C0077B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5841"/>
            <a:ext cx="9144000" cy="51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742E21-DC4A-4230-A747-4DB8BA2A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450"/>
            <a:ext cx="9144000" cy="45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18EFB1-CFF9-40BB-88E1-1BF1A038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759"/>
            <a:ext cx="9144000" cy="48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1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F54E7C-9578-407F-BBD2-37C6CAEE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5153"/>
            <a:ext cx="9144000" cy="47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DDBDD4-8832-495B-BC0F-5D542BEC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313"/>
            <a:ext cx="9144000" cy="52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04D749-283B-422D-BE48-59FB26F5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313"/>
            <a:ext cx="9144000" cy="52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C9D8BE-F6ED-4323-BC58-CFDD8756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313"/>
            <a:ext cx="9144000" cy="52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705312-A873-4150-8444-9FC57CDD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0313"/>
            <a:ext cx="9144000" cy="52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Conditional Steps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F7CCB0-D076-48BB-9EFF-96326A07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493"/>
            <a:ext cx="9144000" cy="52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46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0C1D23-D4E5-4CDC-815B-CFC83462BBE6}"/>
              </a:ext>
            </a:extLst>
          </p:cNvPr>
          <p:cNvSpPr/>
          <p:nvPr/>
        </p:nvSpPr>
        <p:spPr>
          <a:xfrm>
            <a:off x="579926" y="1303411"/>
            <a:ext cx="54987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No Else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'Small')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'Medium')</a:t>
            </a:r>
          </a:p>
          <a:p>
            <a:pPr>
              <a:spcAft>
                <a:spcPts val="0"/>
              </a:spcAft>
            </a:pP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'All done')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9109BF-93DF-4DF4-9951-560A09C16B89}"/>
              </a:ext>
            </a:extLst>
          </p:cNvPr>
          <p:cNvSpPr/>
          <p:nvPr/>
        </p:nvSpPr>
        <p:spPr>
          <a:xfrm>
            <a:off x="4699686" y="138113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'Small')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'Medium')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'Big')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'Large')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'Huge')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'Ginormous')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94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-4996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Multi-way Puzzles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851596-AE91-4C42-9A83-2EFD547021E5}"/>
              </a:ext>
            </a:extLst>
          </p:cNvPr>
          <p:cNvSpPr/>
          <p:nvPr/>
        </p:nvSpPr>
        <p:spPr>
          <a:xfrm>
            <a:off x="1069758" y="1284681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'Below 2')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'Two or more')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'Something else')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'Below 2')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'Below 20')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'Below 10')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'Something else')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9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The try / except Structure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EC2FEA7-834C-4803-BE7D-EAF155C6A63C}"/>
              </a:ext>
            </a:extLst>
          </p:cNvPr>
          <p:cNvSpPr txBox="1">
            <a:spLocks noChangeArrowheads="1"/>
          </p:cNvSpPr>
          <p:nvPr/>
        </p:nvSpPr>
        <p:spPr>
          <a:xfrm>
            <a:off x="755650" y="1859915"/>
            <a:ext cx="5184346" cy="4632960"/>
          </a:xfrm>
          <a:prstGeom prst="rect">
            <a:avLst/>
          </a:prstGeom>
        </p:spPr>
        <p:txBody>
          <a:bodyPr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6125"/>
            <a:r>
              <a:rPr lang="en-US" altLang="zh-CN"/>
              <a:t>You surround a dangerous section of code with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try</a:t>
            </a:r>
            <a:r>
              <a:rPr lang="en-US" altLang="zh-CN"/>
              <a:t> and </a:t>
            </a:r>
            <a:r>
              <a:rPr lang="en-US" altLang="zh-CN">
                <a:solidFill>
                  <a:srgbClr val="FF00FF"/>
                </a:solidFill>
              </a:rPr>
              <a:t>except</a:t>
            </a:r>
            <a:r>
              <a:rPr lang="en-US" altLang="zh-CN"/>
              <a:t>.</a:t>
            </a:r>
          </a:p>
          <a:p>
            <a:pPr marL="746125"/>
            <a:r>
              <a:rPr lang="en-US" altLang="zh-CN"/>
              <a:t>If the code in the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 try </a:t>
            </a:r>
            <a:r>
              <a:rPr lang="en-US" altLang="zh-CN"/>
              <a:t>works - the </a:t>
            </a:r>
            <a:r>
              <a:rPr lang="en-US" altLang="zh-CN">
                <a:solidFill>
                  <a:srgbClr val="FF00FF"/>
                </a:solidFill>
              </a:rPr>
              <a:t>except</a:t>
            </a:r>
            <a:r>
              <a:rPr lang="en-US" altLang="zh-CN"/>
              <a:t> is skipped</a:t>
            </a:r>
          </a:p>
          <a:p>
            <a:pPr marL="746125"/>
            <a:r>
              <a:rPr lang="en-US" altLang="zh-CN"/>
              <a:t>If the code in the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 try </a:t>
            </a:r>
            <a:r>
              <a:rPr lang="en-US" altLang="zh-CN"/>
              <a:t>fails - it jumps to the </a:t>
            </a:r>
            <a:r>
              <a:rPr lang="en-US" altLang="zh-CN">
                <a:solidFill>
                  <a:srgbClr val="FF00FF"/>
                </a:solidFill>
              </a:rPr>
              <a:t>except</a:t>
            </a:r>
            <a:r>
              <a:rPr lang="en-US" altLang="zh-CN"/>
              <a:t> section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590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2451FE-734D-46B2-81E5-9D3F2D86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3795"/>
            <a:ext cx="9144000" cy="37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8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20E308-7700-49EF-86E8-5ACB591C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7872"/>
            <a:ext cx="9144000" cy="34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CDC2F1-DCB6-4D66-B91A-02819609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9"/>
            <a:ext cx="9144000" cy="63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842038-9EB2-4310-AA31-E0FB83A3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145"/>
            <a:ext cx="9144000" cy="5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Sample try / except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FC97F-F2FC-4F81-A1D6-BDCB4A85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8010"/>
            <a:ext cx="9144000" cy="4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5F53A1-CC6D-48F0-B1F1-4D41E3C1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4" y="1307368"/>
            <a:ext cx="7262583" cy="48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3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Exercise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29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C2D2CD-23E7-4423-9577-7F348FF9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503"/>
            <a:ext cx="9144000" cy="42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1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Comparison Operators 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5A58CF-3755-435A-B9FD-77E19A35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563"/>
            <a:ext cx="9144000" cy="52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Summary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F2FF2C2-EC3D-46B2-B4F5-954654D30604}"/>
              </a:ext>
            </a:extLst>
          </p:cNvPr>
          <p:cNvSpPr txBox="1">
            <a:spLocks noChangeArrowheads="1"/>
          </p:cNvSpPr>
          <p:nvPr/>
        </p:nvSpPr>
        <p:spPr>
          <a:xfrm>
            <a:off x="582141" y="1491978"/>
            <a:ext cx="11379200" cy="4632960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operators  </a:t>
            </a:r>
            <a:r>
              <a:rPr lang="en-US" sz="3300">
                <a:solidFill>
                  <a:schemeClr val="accent5">
                    <a:lumMod val="75000"/>
                  </a:schemeClr>
                </a:solidFill>
              </a:rPr>
              <a:t>== &lt;= &gt;= &gt; &lt; !=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Logical operators: and or not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Indentation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One Way Decisions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Two way Decisions  if :  and else :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Nested Decisions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Multiway decisions using elif</a:t>
            </a:r>
          </a:p>
          <a:p>
            <a:pPr marL="685798" indent="-290285" defTabSz="1451427" fontAlgn="auto">
              <a:spcAft>
                <a:spcPts val="476"/>
              </a:spcAft>
              <a:buClr>
                <a:schemeClr val="accent6">
                  <a:lumMod val="75000"/>
                </a:schemeClr>
              </a:buClr>
              <a:defRPr/>
            </a:pPr>
            <a:r>
              <a:rPr lang="en-US" sz="3300">
                <a:solidFill>
                  <a:schemeClr val="tx1">
                    <a:lumMod val="75000"/>
                    <a:lumOff val="25000"/>
                  </a:schemeClr>
                </a:solidFill>
              </a:rPr>
              <a:t>Try / Except to compensate for errors</a:t>
            </a:r>
            <a:endParaRPr lang="en-US" sz="3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7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9218" name="矩形 4"/>
          <p:cNvSpPr>
            <a:spLocks noChangeArrowheads="1"/>
          </p:cNvSpPr>
          <p:nvPr/>
        </p:nvSpPr>
        <p:spPr bwMode="auto">
          <a:xfrm>
            <a:off x="0" y="4"/>
            <a:ext cx="9144000" cy="4919663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" name="标题 1"/>
          <p:cNvSpPr txBox="1">
            <a:spLocks noChangeArrowheads="1"/>
          </p:cNvSpPr>
          <p:nvPr/>
        </p:nvSpPr>
        <p:spPr bwMode="auto">
          <a:xfrm>
            <a:off x="973931" y="2305617"/>
            <a:ext cx="719613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 Light" panose="020F0302020204030204" pitchFamily="34" charset="0"/>
              </a:defRPr>
            </a:lvl1pPr>
            <a:lvl2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2pPr>
            <a:lvl3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3pPr>
            <a:lvl4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4pPr>
            <a:lvl5pPr marL="9144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方正粗宋简体" charset="-122"/>
                <a:sym typeface="Calibri Light" panose="020F0302020204030204" pitchFamily="34" charset="0"/>
              </a:defRPr>
            </a:lvl9pPr>
          </a:lstStyle>
          <a:p>
            <a:pPr marL="0" indent="0" algn="ctr">
              <a:buFontTx/>
            </a:pPr>
            <a:r>
              <a:rPr lang="en-US" altLang="zh-CN" sz="8000" dirty="0">
                <a:solidFill>
                  <a:schemeClr val="bg1">
                    <a:lumMod val="95000"/>
                  </a:schemeClr>
                </a:solidFill>
                <a:latin typeface="方正大标宋简体" panose="03000509000000000000" pitchFamily="65" charset="-122"/>
                <a:ea typeface="方正大标宋简体" panose="03000509000000000000" pitchFamily="65" charset="-122"/>
              </a:rPr>
              <a:t>Thank You</a:t>
            </a:r>
            <a:endParaRPr lang="zh-CN" altLang="en-US" sz="8000" dirty="0">
              <a:solidFill>
                <a:schemeClr val="bg1">
                  <a:lumMod val="95000"/>
                </a:schemeClr>
              </a:solidFill>
              <a:latin typeface="方正大标宋简体" panose="03000509000000000000" pitchFamily="65" charset="-122"/>
              <a:ea typeface="方正大标宋简体" panose="03000509000000000000" pitchFamily="65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31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Comparison Operators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D5AB32-4FD4-4EE4-B9C4-2FB11D15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942"/>
            <a:ext cx="9144000" cy="46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One-Way Decisions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5BDDFA-D62E-4D20-B4F6-FE4B06B5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220"/>
            <a:ext cx="9144000" cy="52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Indentation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C42477-BD36-435E-9B97-E61AF763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421"/>
            <a:ext cx="9144000" cy="34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9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Warning: Turn Off Tabs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09397E2-5154-40BC-A2DA-085DDDE0E913}"/>
              </a:ext>
            </a:extLst>
          </p:cNvPr>
          <p:cNvSpPr txBox="1">
            <a:spLocks noChangeArrowheads="1"/>
          </p:cNvSpPr>
          <p:nvPr/>
        </p:nvSpPr>
        <p:spPr>
          <a:xfrm>
            <a:off x="455626" y="1753169"/>
            <a:ext cx="6443938" cy="46329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7713" defTabSz="1450975"/>
            <a:r>
              <a:rPr lang="en-US" altLang="zh-CN"/>
              <a:t>Most text editors can turn </a:t>
            </a:r>
            <a:r>
              <a:rPr lang="en-US" altLang="zh-CN">
                <a:solidFill>
                  <a:srgbClr val="FF0000"/>
                </a:solidFill>
              </a:rPr>
              <a:t>tabs</a:t>
            </a:r>
            <a:r>
              <a:rPr lang="en-US" altLang="zh-CN"/>
              <a:t> into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spaces </a:t>
            </a:r>
            <a:r>
              <a:rPr lang="en-US" altLang="zh-CN"/>
              <a:t>- make sure to enable this feature</a:t>
            </a:r>
          </a:p>
          <a:p>
            <a:pPr marL="1039813" lvl="1" defTabSz="1450975"/>
            <a:r>
              <a:rPr lang="en-US" altLang="zh-CN"/>
              <a:t>NotePad++: Settings -&gt; Preferences -&gt; Language Menu/</a:t>
            </a:r>
            <a:r>
              <a:rPr lang="en-US" altLang="zh-CN">
                <a:solidFill>
                  <a:srgbClr val="FF0000"/>
                </a:solidFill>
              </a:rPr>
              <a:t>Tab</a:t>
            </a:r>
            <a:r>
              <a:rPr lang="en-US" altLang="zh-CN"/>
              <a:t> Settings</a:t>
            </a:r>
          </a:p>
          <a:p>
            <a:pPr marL="747713" defTabSz="1450975"/>
            <a:r>
              <a:rPr lang="en-US" altLang="zh-CN"/>
              <a:t>Python cares a *lot* about how far line is </a:t>
            </a:r>
            <a:r>
              <a:rPr lang="en-US" altLang="zh-CN">
                <a:solidFill>
                  <a:srgbClr val="FF0000"/>
                </a:solidFill>
              </a:rPr>
              <a:t>indented</a:t>
            </a:r>
            <a:r>
              <a:rPr lang="en-US" altLang="zh-CN"/>
              <a:t>.  If you mix </a:t>
            </a:r>
            <a:r>
              <a:rPr lang="en-US" altLang="zh-CN">
                <a:solidFill>
                  <a:srgbClr val="FF0000"/>
                </a:solidFill>
              </a:rPr>
              <a:t>tabs</a:t>
            </a:r>
            <a:r>
              <a:rPr lang="en-US" altLang="zh-CN"/>
              <a:t> and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spaces</a:t>
            </a:r>
            <a:r>
              <a:rPr lang="en-US" altLang="zh-CN"/>
              <a:t>, you may get </a:t>
            </a:r>
            <a:r>
              <a:rPr lang="ja-JP" altLang="en-US">
                <a:latin typeface="Arial" panose="020B0604020202020204" pitchFamily="34" charset="0"/>
                <a:ea typeface="MS Gothic" panose="020B0609070205080204" pitchFamily="49" charset="-128"/>
              </a:rPr>
              <a:t>“</a:t>
            </a:r>
            <a:r>
              <a:rPr lang="en-US" altLang="ja-JP">
                <a:solidFill>
                  <a:srgbClr val="FF0000"/>
                </a:solidFill>
              </a:rPr>
              <a:t>indentation errors</a:t>
            </a:r>
            <a:r>
              <a:rPr lang="ja-JP" altLang="en-US">
                <a:latin typeface="Arial" panose="020B0604020202020204" pitchFamily="34" charset="0"/>
                <a:ea typeface="MS Gothic" panose="020B0609070205080204" pitchFamily="49" charset="-128"/>
              </a:rPr>
              <a:t>”</a:t>
            </a:r>
            <a:r>
              <a:rPr lang="en-US" altLang="ja-JP"/>
              <a:t> even if everything looks fine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463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E2737F-DE0E-447E-9E8D-5C2ADBD8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417"/>
            <a:ext cx="9144000" cy="54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3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FBFCEC"/>
              </a:gs>
              <a:gs pos="25999">
                <a:srgbClr val="FBFCEC"/>
              </a:gs>
              <a:gs pos="61371">
                <a:srgbClr val="EAEAD6"/>
              </a:gs>
              <a:gs pos="100000">
                <a:srgbClr val="D8D6BF"/>
              </a:gs>
            </a:gsLst>
            <a:path path="rect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5123" name="矩形 6"/>
          <p:cNvSpPr>
            <a:spLocks noChangeArrowheads="1"/>
          </p:cNvSpPr>
          <p:nvPr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4" name="直接连接符 7"/>
          <p:cNvSpPr>
            <a:spLocks noChangeShapeType="1"/>
          </p:cNvSpPr>
          <p:nvPr/>
        </p:nvSpPr>
        <p:spPr bwMode="auto">
          <a:xfrm>
            <a:off x="0" y="6453192"/>
            <a:ext cx="9144000" cy="1587"/>
          </a:xfrm>
          <a:prstGeom prst="line">
            <a:avLst/>
          </a:prstGeom>
          <a:noFill/>
          <a:ln w="38100" cap="flat" cmpd="sng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等腰三角形 8"/>
          <p:cNvSpPr>
            <a:spLocks noChangeArrowheads="1"/>
          </p:cNvSpPr>
          <p:nvPr/>
        </p:nvSpPr>
        <p:spPr bwMode="auto">
          <a:xfrm>
            <a:off x="8242300" y="6356354"/>
            <a:ext cx="146050" cy="125413"/>
          </a:xfrm>
          <a:prstGeom prst="triangle">
            <a:avLst>
              <a:gd name="adj" fmla="val 50000"/>
            </a:avLst>
          </a:prstGeom>
          <a:solidFill>
            <a:srgbClr val="8A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12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44155"/>
            <a:ext cx="7288927" cy="1325563"/>
          </a:xfrm>
          <a:ln/>
        </p:spPr>
        <p:txBody>
          <a:bodyPr/>
          <a:lstStyle/>
          <a:p>
            <a:pPr marL="34290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0" dirty="0">
                <a:solidFill>
                  <a:prstClr val="black"/>
                </a:solidFill>
                <a:latin typeface="Times New Roman"/>
                <a:ea typeface="Tahoma"/>
                <a:cs typeface="Tahoma"/>
                <a:sym typeface="Tahoma"/>
                <a:rtl val="0"/>
              </a:rPr>
              <a:t>Conditional Steps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686790"/>
            <a:ext cx="1864654" cy="52374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9149D-A996-4356-B7CD-0154EA4A17F5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78EC90-A169-4D86-B8D7-D6E30B947C23}"/>
              </a:ext>
            </a:extLst>
          </p:cNvPr>
          <p:cNvSpPr/>
          <p:nvPr/>
        </p:nvSpPr>
        <p:spPr>
          <a:xfrm>
            <a:off x="304800" y="1799785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'Bigger than 2')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'Still bigger')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'Done with 2')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range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'Bigger than 2')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'Done with </a:t>
            </a:r>
            <a:r>
              <a:rPr lang="en-US" altLang="zh-CN" kern="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9E3BDD-FB71-43A4-8472-AFB31A14A94C}"/>
              </a:ext>
            </a:extLst>
          </p:cNvPr>
          <p:cNvSpPr/>
          <p:nvPr/>
        </p:nvSpPr>
        <p:spPr>
          <a:xfrm>
            <a:off x="5234007" y="1074509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x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comments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zh-CN" altLang="en-US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'Bigger than 2'</a:t>
            </a:r>
            <a:r>
              <a:rPr lang="zh-CN" altLang="en-US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don’t matter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zh-CN" altLang="en-US" b="1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'Still bigger'</a:t>
            </a:r>
            <a:r>
              <a:rPr lang="zh-CN" altLang="en-US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but can confuse you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zh-CN" altLang="en-US" b="1" kern="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'Done with 2'</a:t>
            </a:r>
            <a:r>
              <a:rPr lang="zh-CN" altLang="en-US" kern="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if you don’t line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# them up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7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方正粗宋简体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4819</TotalTime>
  <Pages>0</Pages>
  <Words>376</Words>
  <Characters>0</Characters>
  <Application>Microsoft Macintosh PowerPoint</Application>
  <DocSecurity>0</DocSecurity>
  <PresentationFormat>On-screen Show (4:3)</PresentationFormat>
  <Lines>0</Lines>
  <Paragraphs>132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等线</vt:lpstr>
      <vt:lpstr>微软雅黑</vt:lpstr>
      <vt:lpstr>方正大标宋简体</vt:lpstr>
      <vt:lpstr>Arial</vt:lpstr>
      <vt:lpstr>Calibri</vt:lpstr>
      <vt:lpstr>Calibri Light</vt:lpstr>
      <vt:lpstr>Courier New</vt:lpstr>
      <vt:lpstr>Georgia</vt:lpstr>
      <vt:lpstr>Times New Roman</vt:lpstr>
      <vt:lpstr>Office 主题</vt:lpstr>
      <vt:lpstr>Computer Applications to Behavioral Sciences</vt:lpstr>
      <vt:lpstr>Conditional Steps</vt:lpstr>
      <vt:lpstr>Comparison Operators </vt:lpstr>
      <vt:lpstr>Comparison Operators</vt:lpstr>
      <vt:lpstr>One-Way Decisions</vt:lpstr>
      <vt:lpstr>Indentation</vt:lpstr>
      <vt:lpstr>Warning: Turn Off Tabs</vt:lpstr>
      <vt:lpstr>PowerPoint Presentation</vt:lpstr>
      <vt:lpstr>Conditional Steps</vt:lpstr>
      <vt:lpstr>Nested Decisions</vt:lpstr>
      <vt:lpstr>Nested Decisions</vt:lpstr>
      <vt:lpstr>Nested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Multi-way Puzzles</vt:lpstr>
      <vt:lpstr>The try / except Structure</vt:lpstr>
      <vt:lpstr>PowerPoint Presentation</vt:lpstr>
      <vt:lpstr>PowerPoint Presentation</vt:lpstr>
      <vt:lpstr>PowerPoint Presentation</vt:lpstr>
      <vt:lpstr>PowerPoint Presentation</vt:lpstr>
      <vt:lpstr>Sample try / except</vt:lpstr>
      <vt:lpstr>PowerPoint Presentation</vt:lpstr>
      <vt:lpstr>Exercise</vt:lpstr>
      <vt:lpstr>Summary</vt:lpstr>
      <vt:lpstr>PowerPoint Presentation</vt:lpstr>
    </vt:vector>
  </TitlesOfParts>
  <Manager/>
  <Company>KG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环境破坏与环境保护</dc:title>
  <dc:subject/>
  <dc:creator>admin</dc:creator>
  <cp:keywords/>
  <dc:description/>
  <cp:lastModifiedBy>Microsoft Office User</cp:lastModifiedBy>
  <cp:revision>121</cp:revision>
  <dcterms:created xsi:type="dcterms:W3CDTF">2013-09-13T05:32:00Z</dcterms:created>
  <dcterms:modified xsi:type="dcterms:W3CDTF">2019-06-22T05:52:16Z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2052-9.1.0.4764</vt:lpwstr>
  </property>
</Properties>
</file>